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1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48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1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96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2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32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05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75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2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8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8E5B-3D92-4419-A0D1-11CD13F22041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148B-05E0-413E-9E52-116827F76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6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6571" y="338591"/>
            <a:ext cx="8464732" cy="1255077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Opadanje cvjetova šipka</a:t>
            </a:r>
            <a:endParaRPr lang="hr-H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0" y="2243501"/>
            <a:ext cx="5408024" cy="1655762"/>
          </a:xfrm>
        </p:spPr>
        <p:txBody>
          <a:bodyPr>
            <a:normAutofit/>
          </a:bodyPr>
          <a:lstStyle/>
          <a:p>
            <a:r>
              <a:rPr lang="hr-HR" sz="3600" i="1" dirty="0" smtClean="0"/>
              <a:t>Dr. </a:t>
            </a:r>
            <a:r>
              <a:rPr lang="hr-HR" sz="3600" i="1" dirty="0" err="1" smtClean="0"/>
              <a:t>sc</a:t>
            </a:r>
            <a:r>
              <a:rPr lang="hr-HR" sz="3600" i="1" dirty="0" smtClean="0"/>
              <a:t>. Mira </a:t>
            </a:r>
            <a:r>
              <a:rPr lang="hr-HR" sz="3600" i="1" dirty="0" err="1" smtClean="0"/>
              <a:t>Radunić</a:t>
            </a:r>
            <a:endParaRPr lang="hr-HR" sz="3600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23" y="2335349"/>
            <a:ext cx="6783977" cy="45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89" y="365125"/>
            <a:ext cx="10857411" cy="1325563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Cvijet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Podnaslov 4"/>
          <p:cNvSpPr>
            <a:spLocks noGrp="1"/>
          </p:cNvSpPr>
          <p:nvPr>
            <p:ph idx="1"/>
          </p:nvPr>
        </p:nvSpPr>
        <p:spPr>
          <a:xfrm>
            <a:off x="378823" y="1561719"/>
            <a:ext cx="7602583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hr-HR" altLang="sr-Latn-RS" sz="2000" b="0" dirty="0" smtClean="0">
                <a:latin typeface="Comic Sans MS" panose="030F0702030302020204" pitchFamily="66" charset="0"/>
              </a:rPr>
              <a:t>Cvijet </a:t>
            </a:r>
            <a:r>
              <a:rPr lang="hr-HR" altLang="sr-Latn-RS" sz="2000" b="0" dirty="0">
                <a:latin typeface="Comic Sans MS" panose="030F0702030302020204" pitchFamily="66" charset="0"/>
              </a:rPr>
              <a:t>- skraćeni, </a:t>
            </a:r>
            <a:r>
              <a:rPr lang="hr-HR" altLang="sr-Latn-RS" sz="2000" b="0" dirty="0" err="1">
                <a:latin typeface="Comic Sans MS" panose="030F0702030302020204" pitchFamily="66" charset="0"/>
              </a:rPr>
              <a:t>nerazgranati</a:t>
            </a:r>
            <a:r>
              <a:rPr lang="hr-HR" altLang="sr-Latn-RS" sz="2000" b="0" dirty="0">
                <a:latin typeface="Comic Sans MS" panose="030F0702030302020204" pitchFamily="66" charset="0"/>
              </a:rPr>
              <a:t> izdanak na vrhovima 2 i 3-godišnjih grana, pojedinačno ili u cvatovima sa 3-5 </a:t>
            </a:r>
            <a:r>
              <a:rPr lang="hr-HR" altLang="sr-Latn-RS" sz="2000" b="0" dirty="0" smtClean="0">
                <a:latin typeface="Comic Sans MS" panose="030F0702030302020204" pitchFamily="66" charset="0"/>
              </a:rPr>
              <a:t>cvjetova</a:t>
            </a:r>
          </a:p>
          <a:p>
            <a:pPr marL="0" indent="0">
              <a:buNone/>
              <a:defRPr/>
            </a:pPr>
            <a:endParaRPr lang="hr-HR" altLang="sr-Latn-R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hr-HR" altLang="sr-Latn-RS" sz="2000" dirty="0" smtClean="0">
                <a:latin typeface="Comic Sans MS" panose="030F0702030302020204" pitchFamily="66" charset="0"/>
              </a:rPr>
              <a:t>Cvjetovi šipka mogu biti</a:t>
            </a:r>
            <a:r>
              <a:rPr lang="hr-HR" altLang="sr-Latn-RS" sz="2000" b="0" dirty="0" smtClean="0">
                <a:latin typeface="Comic Sans MS" panose="030F0702030302020204" pitchFamily="66" charset="0"/>
              </a:rPr>
              <a:t>: </a:t>
            </a:r>
            <a:r>
              <a:rPr lang="hr-HR" altLang="sr-Latn-RS" sz="2000" b="0" dirty="0">
                <a:latin typeface="Comic Sans MS" panose="030F0702030302020204" pitchFamily="66" charset="0"/>
              </a:rPr>
              <a:t>- dvospolni (fertilni)</a:t>
            </a:r>
          </a:p>
          <a:p>
            <a:pPr marL="0" indent="0">
              <a:buNone/>
              <a:defRPr/>
            </a:pPr>
            <a:r>
              <a:rPr lang="hr-HR" altLang="sr-Latn-RS" sz="2000" b="0" dirty="0" smtClean="0">
                <a:latin typeface="Comic Sans MS" panose="030F0702030302020204" pitchFamily="66" charset="0"/>
              </a:rPr>
              <a:t>                                       - </a:t>
            </a:r>
            <a:r>
              <a:rPr lang="hr-HR" altLang="sr-Latn-RS" sz="2000" b="0" dirty="0">
                <a:latin typeface="Comic Sans MS" panose="030F0702030302020204" pitchFamily="66" charset="0"/>
              </a:rPr>
              <a:t>muški (sterilni</a:t>
            </a:r>
            <a:r>
              <a:rPr lang="hr-HR" altLang="sr-Latn-RS" sz="2000" b="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  <a:defRPr/>
            </a:pPr>
            <a:r>
              <a:rPr lang="hr-HR" altLang="sr-Latn-RS" sz="2000" dirty="0">
                <a:latin typeface="Comic Sans MS" panose="030F0702030302020204" pitchFamily="66" charset="0"/>
              </a:rPr>
              <a:t>	</a:t>
            </a:r>
            <a:r>
              <a:rPr lang="hr-HR" altLang="sr-Latn-RS" sz="2000" dirty="0" smtClean="0">
                <a:latin typeface="Comic Sans MS" panose="030F0702030302020204" pitchFamily="66" charset="0"/>
              </a:rPr>
              <a:t>		   - prijelazni</a:t>
            </a:r>
            <a:endParaRPr lang="hr-HR" altLang="sr-Latn-RS" sz="2000" b="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hr-HR" altLang="sr-Latn-RS" sz="2000" b="0" kern="0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hr-HR" altLang="sr-Latn-RS" sz="2000" b="0" kern="0" dirty="0" smtClean="0">
                <a:latin typeface="Comic Sans MS" panose="030F0702030302020204" pitchFamily="66" charset="0"/>
              </a:rPr>
              <a:t>Cvatnja  traje dva mjeseca,  od </a:t>
            </a:r>
            <a:r>
              <a:rPr lang="hr-HR" altLang="sr-Latn-RS" sz="2000" b="0" kern="0" dirty="0">
                <a:latin typeface="Comic Sans MS" panose="030F0702030302020204" pitchFamily="66" charset="0"/>
              </a:rPr>
              <a:t>svibnja do srpnja</a:t>
            </a:r>
          </a:p>
          <a:p>
            <a:pPr marL="0" indent="0">
              <a:buNone/>
              <a:defRPr/>
            </a:pPr>
            <a:r>
              <a:rPr lang="hr-HR" altLang="sr-Latn-RS" sz="2000" b="0" dirty="0" smtClean="0">
                <a:latin typeface="Comic Sans MS" panose="030F0702030302020204" pitchFamily="66" charset="0"/>
              </a:rPr>
              <a:t>Šipak je </a:t>
            </a:r>
            <a:r>
              <a:rPr lang="hr-HR" altLang="sr-Latn-RS" sz="2000" b="0" dirty="0" err="1" smtClean="0">
                <a:latin typeface="Comic Sans MS" panose="030F0702030302020204" pitchFamily="66" charset="0"/>
              </a:rPr>
              <a:t>samooplodna</a:t>
            </a:r>
            <a:r>
              <a:rPr lang="hr-HR" altLang="sr-Latn-RS" sz="2000" b="0" dirty="0" smtClean="0">
                <a:latin typeface="Comic Sans MS" panose="030F0702030302020204" pitchFamily="66" charset="0"/>
              </a:rPr>
              <a:t> voćna vrsta ali</a:t>
            </a:r>
          </a:p>
          <a:p>
            <a:pPr marL="0" indent="0">
              <a:buNone/>
              <a:defRPr/>
            </a:pPr>
            <a:r>
              <a:rPr lang="hr-HR" altLang="sr-Latn-RS" sz="2000" b="0" kern="0" dirty="0" smtClean="0">
                <a:latin typeface="Comic Sans MS" panose="030F0702030302020204" pitchFamily="66" charset="0"/>
              </a:rPr>
              <a:t>oprašivanje </a:t>
            </a:r>
            <a:r>
              <a:rPr lang="hr-HR" altLang="sr-Latn-RS" sz="2000" b="0" kern="0" dirty="0">
                <a:latin typeface="Comic Sans MS" panose="030F0702030302020204" pitchFamily="66" charset="0"/>
              </a:rPr>
              <a:t>drugim sortama = veći % zametnutih plodova i bolja kakvoća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32984"/>
          <a:stretch/>
        </p:blipFill>
        <p:spPr>
          <a:xfrm>
            <a:off x="7981406" y="3991213"/>
            <a:ext cx="4210594" cy="28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04" y="14305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Dvospolni (fertilni) ili ženski cvjetovi </a:t>
            </a:r>
            <a:endParaRPr lang="hr-HR" sz="32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994"/>
            <a:ext cx="4266278" cy="2843006"/>
          </a:xfrm>
        </p:spPr>
      </p:pic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>
          <a:xfrm>
            <a:off x="222070" y="1468620"/>
            <a:ext cx="7458890" cy="435133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</a:t>
            </a:r>
            <a:r>
              <a:rPr lang="hr-HR" sz="2400" dirty="0" smtClean="0">
                <a:latin typeface="Comic Sans MS" panose="030F0702030302020204" pitchFamily="66" charset="0"/>
              </a:rPr>
              <a:t>maju razvijenu </a:t>
            </a:r>
            <a:r>
              <a:rPr lang="hr-HR" sz="2400" dirty="0" err="1" smtClean="0">
                <a:latin typeface="Comic Sans MS" panose="030F0702030302020204" pitchFamily="66" charset="0"/>
              </a:rPr>
              <a:t>plodnicu</a:t>
            </a:r>
            <a:r>
              <a:rPr lang="hr-HR" sz="2400" dirty="0" smtClean="0">
                <a:latin typeface="Comic Sans MS" panose="030F0702030302020204" pitchFamily="66" charset="0"/>
              </a:rPr>
              <a:t> i donose rod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z</a:t>
            </a:r>
            <a:r>
              <a:rPr lang="hr-HR" sz="2400" dirty="0" smtClean="0">
                <a:latin typeface="Comic Sans MS" panose="030F0702030302020204" pitchFamily="66" charset="0"/>
              </a:rPr>
              <a:t>astupljeni su u manjem broji od muških cvjetova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n</a:t>
            </a:r>
            <a:r>
              <a:rPr lang="hr-HR" sz="2400" dirty="0" smtClean="0">
                <a:latin typeface="Comic Sans MS" panose="030F0702030302020204" pitchFamily="66" charset="0"/>
              </a:rPr>
              <a:t>ajkvalitetniji plodovi se razvijaju iz dvospolnih cvjetova koji se razviju u prvoj polovici cvatnje</a:t>
            </a:r>
          </a:p>
          <a:p>
            <a:pPr>
              <a:buFontTx/>
              <a:buChar char="-"/>
            </a:pPr>
            <a:endParaRPr lang="hr-HR" sz="24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67" y="4010932"/>
            <a:ext cx="4264509" cy="2843006"/>
          </a:xfrm>
          <a:prstGeom prst="rect">
            <a:avLst/>
          </a:prstGeom>
        </p:spPr>
      </p:pic>
      <p:pic>
        <p:nvPicPr>
          <p:cNvPr id="11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3487783"/>
            <a:ext cx="2246811" cy="337021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9101" r="6575"/>
          <a:stretch/>
        </p:blipFill>
        <p:spPr>
          <a:xfrm>
            <a:off x="7680960" y="666206"/>
            <a:ext cx="4167052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17" y="365125"/>
            <a:ext cx="11183983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Muški (sterilni) cvjetovi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8307977" cy="4351338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imaju oblik slova ‘’V’’ i nemaju razvijenu </a:t>
            </a:r>
            <a:r>
              <a:rPr lang="hr-HR" dirty="0" err="1" smtClean="0">
                <a:latin typeface="Comic Sans MS" panose="030F0702030302020204" pitchFamily="66" charset="0"/>
              </a:rPr>
              <a:t>plodnicu</a:t>
            </a: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produciraju veliku količinu peludi i igraju važnu ulogu u oprašivanju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zastupljeni su u većem broju od dvospolnih cvjetova (60-80%)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" y="4625677"/>
            <a:ext cx="3277352" cy="21849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7" r="15925" b="12411"/>
          <a:stretch/>
        </p:blipFill>
        <p:spPr>
          <a:xfrm>
            <a:off x="3360655" y="4625677"/>
            <a:ext cx="2667399" cy="218490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5" t="10095" r="4497" b="26667"/>
          <a:stretch/>
        </p:blipFill>
        <p:spPr>
          <a:xfrm>
            <a:off x="8881251" y="288807"/>
            <a:ext cx="2961486" cy="433686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30476" r="26810" b="20380"/>
          <a:stretch/>
        </p:blipFill>
        <p:spPr>
          <a:xfrm>
            <a:off x="6172201" y="4625676"/>
            <a:ext cx="3184196" cy="21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Formiranje cvjetova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10988039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d</a:t>
            </a:r>
            <a:r>
              <a:rPr lang="hr-HR" dirty="0" smtClean="0">
                <a:latin typeface="Comic Sans MS" panose="030F0702030302020204" pitchFamily="66" charset="0"/>
              </a:rPr>
              <a:t>iferencijacija cvjetova šipka odvija se u razdoblju prije cvatnje.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Koliko će se cvjetova koji tip cvijeta  formirati ovisi o velikom broju čimbenika. </a:t>
            </a:r>
          </a:p>
          <a:p>
            <a:r>
              <a:rPr lang="hr-HR" dirty="0">
                <a:latin typeface="Comic Sans MS" panose="030F0702030302020204" pitchFamily="66" charset="0"/>
              </a:rPr>
              <a:t>o</a:t>
            </a:r>
            <a:r>
              <a:rPr lang="hr-HR" dirty="0" smtClean="0">
                <a:latin typeface="Comic Sans MS" panose="030F0702030302020204" pitchFamily="66" charset="0"/>
              </a:rPr>
              <a:t>dnos muških i ženskih cvjetova i njihovo formiranje je i </a:t>
            </a:r>
            <a:r>
              <a:rPr lang="hr-HR" b="1" u="sng" dirty="0" smtClean="0">
                <a:latin typeface="Comic Sans MS" panose="030F0702030302020204" pitchFamily="66" charset="0"/>
              </a:rPr>
              <a:t>genetski uvjetovano svojstvo</a:t>
            </a:r>
            <a:r>
              <a:rPr lang="hr-HR" dirty="0" smtClean="0">
                <a:latin typeface="Comic Sans MS" panose="030F0702030302020204" pitchFamily="66" charset="0"/>
              </a:rPr>
              <a:t>, ali pod utjecajem niza čimbenika: </a:t>
            </a:r>
          </a:p>
          <a:p>
            <a:endParaRPr lang="hr-HR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b="1" u="sng" dirty="0" smtClean="0">
                <a:latin typeface="Comic Sans MS" panose="030F0702030302020204" pitchFamily="66" charset="0"/>
              </a:rPr>
              <a:t>temperature prije cvatnje </a:t>
            </a:r>
          </a:p>
          <a:p>
            <a:r>
              <a:rPr lang="hr-HR" dirty="0">
                <a:latin typeface="Comic Sans MS" panose="030F0702030302020204" pitchFamily="66" charset="0"/>
              </a:rPr>
              <a:t>a</a:t>
            </a:r>
            <a:r>
              <a:rPr lang="hr-HR" dirty="0" smtClean="0">
                <a:latin typeface="Comic Sans MS" panose="030F0702030302020204" pitchFamily="66" charset="0"/>
              </a:rPr>
              <a:t>ko u tom razdoblju nema dovoljno sunca i topline formirati će se muški cvjetovi koji nakon cvatnje opadaju</a:t>
            </a:r>
          </a:p>
          <a:p>
            <a:r>
              <a:rPr lang="hr-HR" dirty="0">
                <a:latin typeface="Comic Sans MS" panose="030F0702030302020204" pitchFamily="66" charset="0"/>
              </a:rPr>
              <a:t>s povećanjem temperatura povećava se i broj ženskih (fertilnih) </a:t>
            </a:r>
            <a:r>
              <a:rPr lang="hr-HR" dirty="0" smtClean="0">
                <a:latin typeface="Comic Sans MS" panose="030F0702030302020204" pitchFamily="66" charset="0"/>
              </a:rPr>
              <a:t>cvjetova</a:t>
            </a:r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što se ženski cvjetovi pojave ranije to će i plodovi biti krupniji i kvalitetniji. </a:t>
            </a:r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697" y="365125"/>
            <a:ext cx="11001103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Formiranje cvjetova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52697" y="1825625"/>
            <a:ext cx="110011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 smtClean="0">
                <a:latin typeface="Comic Sans MS" panose="030F0702030302020204" pitchFamily="66" charset="0"/>
              </a:rPr>
              <a:t>kondicijsko stanje stabla 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stabla bolje ishranjenosti i zdravstvenog stanja imaju bolju predispoziciju za formiranje ženskih (fertilnih cvjetova)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osim jesenske gnojidbe sa NPK gnojivima i stajskog gnojiva (svake tri godine) šipak treba obavezno prihraniti dušičnim gnojivom pa je potrebna </a:t>
            </a:r>
            <a:r>
              <a:rPr lang="hr-HR" dirty="0" err="1" smtClean="0">
                <a:latin typeface="Comic Sans MS" panose="030F0702030302020204" pitchFamily="66" charset="0"/>
              </a:rPr>
              <a:t>prihrana</a:t>
            </a:r>
            <a:r>
              <a:rPr lang="hr-HR" dirty="0" smtClean="0">
                <a:latin typeface="Comic Sans MS" panose="030F0702030302020204" pitchFamily="66" charset="0"/>
              </a:rPr>
              <a:t> tijekom proljeća i početkom ljeta.</a:t>
            </a: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Comic Sans MS" panose="030F0702030302020204" pitchFamily="66" charset="0"/>
              </a:rPr>
              <a:t>VAŽNO je istaknuti </a:t>
            </a:r>
            <a:r>
              <a:rPr lang="hr-HR" b="1" dirty="0">
                <a:latin typeface="Comic Sans MS" panose="030F0702030302020204" pitchFamily="66" charset="0"/>
              </a:rPr>
              <a:t>da</a:t>
            </a:r>
            <a:endParaRPr lang="hr-HR" b="1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su najpovoljnije pozicije za sadnju šipka na blago nagnutim i osunčanim položajima zaštićenim od vjetra</a:t>
            </a: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78824" y="1690688"/>
            <a:ext cx="552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Hvala na pozornosti!</a:t>
            </a:r>
            <a:endParaRPr lang="hr-HR" sz="4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00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285</Words>
  <Application>Microsoft Office PowerPoint</Application>
  <PresentationFormat>Široki zaslon</PresentationFormat>
  <Paragraphs>37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Verdana</vt:lpstr>
      <vt:lpstr>Tema sustava Office</vt:lpstr>
      <vt:lpstr>Opadanje cvjetova šipka</vt:lpstr>
      <vt:lpstr>Cvijet</vt:lpstr>
      <vt:lpstr>Dvospolni (fertilni) ili ženski cvjetovi </vt:lpstr>
      <vt:lpstr>Muški (sterilni) cvjetovi</vt:lpstr>
      <vt:lpstr>Formiranje cvjetova</vt:lpstr>
      <vt:lpstr>Formiranje cvjetova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Mira Radunic</dc:creator>
  <cp:lastModifiedBy>Goran Zdunic</cp:lastModifiedBy>
  <cp:revision>9</cp:revision>
  <dcterms:created xsi:type="dcterms:W3CDTF">2020-04-23T20:35:04Z</dcterms:created>
  <dcterms:modified xsi:type="dcterms:W3CDTF">2020-04-24T09:22:58Z</dcterms:modified>
</cp:coreProperties>
</file>